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54523-E230-4CD7-800A-3176728E86DD}" type="doc">
      <dgm:prSet loTypeId="urn:microsoft.com/office/officeart/2005/8/layout/process1" loCatId="process" qsTypeId="urn:microsoft.com/office/officeart/2005/8/quickstyle/simple1" qsCatId="simple" csTypeId="urn:microsoft.com/office/officeart/2005/8/colors/colorful2" csCatId="colorful" phldr="1"/>
      <dgm:spPr/>
    </dgm:pt>
    <dgm:pt modelId="{E75D18C5-CA1B-4D3E-8ECF-16029298AAB5}">
      <dgm:prSet phldrT="[Texto]" custT="1"/>
      <dgm:spPr>
        <a:solidFill>
          <a:schemeClr val="accent2">
            <a:lumMod val="40000"/>
            <a:lumOff val="60000"/>
          </a:schemeClr>
        </a:solidFill>
        <a:effectLst>
          <a:innerShdw blurRad="63500" dist="50800" dir="13500000">
            <a:prstClr val="black">
              <a:alpha val="50000"/>
            </a:prstClr>
          </a:innerShdw>
        </a:effectLst>
      </dgm:spPr>
      <dgm:t>
        <a:bodyPr/>
        <a:lstStyle/>
        <a:p>
          <a:pPr algn="ctr"/>
          <a:r>
            <a:rPr lang="es-PA" sz="1400" b="1" u="sng" dirty="0">
              <a:solidFill>
                <a:schemeClr val="tx1"/>
              </a:solidFill>
              <a:effectLst>
                <a:outerShdw blurRad="38100" dist="38100" dir="2700000" algn="tl">
                  <a:srgbClr val="000000">
                    <a:alpha val="43137"/>
                  </a:srgbClr>
                </a:outerShdw>
              </a:effectLst>
            </a:rPr>
            <a:t>RESULTADOS DEL PROYECTO </a:t>
          </a:r>
        </a:p>
        <a:p>
          <a:pPr algn="ctr"/>
          <a:endParaRPr lang="es-PA" sz="1400" b="1" u="sng" dirty="0">
            <a:solidFill>
              <a:schemeClr val="tx1"/>
            </a:solidFill>
            <a:effectLst>
              <a:outerShdw blurRad="38100" dist="38100" dir="2700000" algn="tl">
                <a:srgbClr val="000000">
                  <a:alpha val="43137"/>
                </a:srgbClr>
              </a:outerShdw>
            </a:effectLst>
          </a:endParaRPr>
        </a:p>
        <a:p>
          <a:pPr algn="just"/>
          <a:r>
            <a:rPr lang="es-PA" sz="1400" b="1" dirty="0">
              <a:solidFill>
                <a:schemeClr val="tx1"/>
              </a:solidFill>
            </a:rPr>
            <a:t>Atención veterinaria menor (consulta general, vacunación, desparasitación, esterilización, hemogramas, corte de uñas y eutanasia, etc.).
Esterilizaciones por cupos asignados para controlar la población animal realizadas (dividido por tipo de animal: perro y gatos.)
Vacunación por cupos asignados de animales frente a enfermedades comunes (parvovirus, rabia, etc.).</a:t>
          </a:r>
        </a:p>
        <a:p>
          <a:pPr algn="just"/>
          <a:r>
            <a:rPr lang="es-PA" sz="1400" b="1" dirty="0">
              <a:solidFill>
                <a:schemeClr val="tx1"/>
              </a:solidFill>
            </a:rPr>
            <a:t>Brindar capacitación sobre la tenencia responsable y la Ley 70.
</a:t>
          </a:r>
        </a:p>
      </dgm:t>
    </dgm:pt>
    <dgm:pt modelId="{51251713-6C8E-4073-A200-0144D9DC0F99}" type="parTrans" cxnId="{1E7A5B06-7E14-4DA2-A134-A1E2E247846D}">
      <dgm:prSet/>
      <dgm:spPr/>
      <dgm:t>
        <a:bodyPr/>
        <a:lstStyle/>
        <a:p>
          <a:endParaRPr lang="es-PA"/>
        </a:p>
      </dgm:t>
    </dgm:pt>
    <dgm:pt modelId="{6ECEEC23-CBF0-4328-8CC4-B36B0F95D0FA}" type="sibTrans" cxnId="{1E7A5B06-7E14-4DA2-A134-A1E2E247846D}">
      <dgm:prSet/>
      <dgm:spPr/>
      <dgm:t>
        <a:bodyPr/>
        <a:lstStyle/>
        <a:p>
          <a:endParaRPr lang="es-PA"/>
        </a:p>
      </dgm:t>
    </dgm:pt>
    <dgm:pt modelId="{8FD9ECB2-1D0E-44A5-9F01-EEA431098504}" type="pres">
      <dgm:prSet presAssocID="{73154523-E230-4CD7-800A-3176728E86DD}" presName="Name0" presStyleCnt="0">
        <dgm:presLayoutVars>
          <dgm:dir/>
          <dgm:resizeHandles val="exact"/>
        </dgm:presLayoutVars>
      </dgm:prSet>
      <dgm:spPr/>
    </dgm:pt>
    <dgm:pt modelId="{03CDC2E2-B09E-4866-B361-B552EB720633}" type="pres">
      <dgm:prSet presAssocID="{E75D18C5-CA1B-4D3E-8ECF-16029298AAB5}" presName="node" presStyleLbl="node1" presStyleIdx="0" presStyleCnt="1" custScaleX="96275" custScaleY="106720" custLinFactNeighborX="-16067" custLinFactNeighborY="-38912">
        <dgm:presLayoutVars>
          <dgm:bulletEnabled val="1"/>
        </dgm:presLayoutVars>
      </dgm:prSet>
      <dgm:spPr/>
    </dgm:pt>
  </dgm:ptLst>
  <dgm:cxnLst>
    <dgm:cxn modelId="{1E7A5B06-7E14-4DA2-A134-A1E2E247846D}" srcId="{73154523-E230-4CD7-800A-3176728E86DD}" destId="{E75D18C5-CA1B-4D3E-8ECF-16029298AAB5}" srcOrd="0" destOrd="0" parTransId="{51251713-6C8E-4073-A200-0144D9DC0F99}" sibTransId="{6ECEEC23-CBF0-4328-8CC4-B36B0F95D0FA}"/>
    <dgm:cxn modelId="{DCFDF152-878A-4E98-96BE-9C83C77D2422}" type="presOf" srcId="{E75D18C5-CA1B-4D3E-8ECF-16029298AAB5}" destId="{03CDC2E2-B09E-4866-B361-B552EB720633}" srcOrd="0" destOrd="0" presId="urn:microsoft.com/office/officeart/2005/8/layout/process1"/>
    <dgm:cxn modelId="{6A1A23D5-8A5D-41C4-8B8B-2BB3AE7D383B}" type="presOf" srcId="{73154523-E230-4CD7-800A-3176728E86DD}" destId="{8FD9ECB2-1D0E-44A5-9F01-EEA431098504}" srcOrd="0" destOrd="0" presId="urn:microsoft.com/office/officeart/2005/8/layout/process1"/>
    <dgm:cxn modelId="{8447AC92-06F3-4EC6-A26F-253D4222D360}" type="presParOf" srcId="{8FD9ECB2-1D0E-44A5-9F01-EEA431098504}" destId="{03CDC2E2-B09E-4866-B361-B552EB72063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DC2E2-B09E-4866-B361-B552EB720633}">
      <dsp:nvSpPr>
        <dsp:cNvPr id="0" name=""/>
        <dsp:cNvSpPr/>
      </dsp:nvSpPr>
      <dsp:spPr>
        <a:xfrm>
          <a:off x="0" y="0"/>
          <a:ext cx="3676218" cy="3742762"/>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A" sz="1400" b="1" u="sng" kern="1200" dirty="0">
              <a:solidFill>
                <a:schemeClr val="tx1"/>
              </a:solidFill>
              <a:effectLst>
                <a:outerShdw blurRad="38100" dist="38100" dir="2700000" algn="tl">
                  <a:srgbClr val="000000">
                    <a:alpha val="43137"/>
                  </a:srgbClr>
                </a:outerShdw>
              </a:effectLst>
            </a:rPr>
            <a:t>RESULTADOS DEL PROYECTO </a:t>
          </a:r>
        </a:p>
        <a:p>
          <a:pPr marL="0" lvl="0" indent="0" algn="ctr" defTabSz="622300">
            <a:lnSpc>
              <a:spcPct val="90000"/>
            </a:lnSpc>
            <a:spcBef>
              <a:spcPct val="0"/>
            </a:spcBef>
            <a:spcAft>
              <a:spcPct val="35000"/>
            </a:spcAft>
            <a:buNone/>
          </a:pPr>
          <a:endParaRPr lang="es-PA" sz="1400" b="1" u="sng" kern="1200" dirty="0">
            <a:solidFill>
              <a:schemeClr val="tx1"/>
            </a:solidFill>
            <a:effectLst>
              <a:outerShdw blurRad="38100" dist="38100" dir="2700000" algn="tl">
                <a:srgbClr val="000000">
                  <a:alpha val="43137"/>
                </a:srgbClr>
              </a:outerShdw>
            </a:effectLst>
          </a:endParaRPr>
        </a:p>
        <a:p>
          <a:pPr marL="0" lvl="0" indent="0" algn="just" defTabSz="622300">
            <a:lnSpc>
              <a:spcPct val="90000"/>
            </a:lnSpc>
            <a:spcBef>
              <a:spcPct val="0"/>
            </a:spcBef>
            <a:spcAft>
              <a:spcPct val="35000"/>
            </a:spcAft>
            <a:buNone/>
          </a:pPr>
          <a:r>
            <a:rPr lang="es-PA" sz="1400" b="1" kern="1200" dirty="0">
              <a:solidFill>
                <a:schemeClr val="tx1"/>
              </a:solidFill>
            </a:rPr>
            <a:t>Atención veterinaria menor (consulta general, vacunación, desparasitación, esterilización, hemogramas, corte de uñas y eutanasia, etc.).
Esterilizaciones por cupos asignados para controlar la población animal realizadas (dividido por tipo de animal: perro y gatos.)
Vacunación por cupos asignados de animales frente a enfermedades comunes (parvovirus, rabia, etc.).</a:t>
          </a:r>
        </a:p>
        <a:p>
          <a:pPr marL="0" lvl="0" indent="0" algn="just" defTabSz="622300">
            <a:lnSpc>
              <a:spcPct val="90000"/>
            </a:lnSpc>
            <a:spcBef>
              <a:spcPct val="0"/>
            </a:spcBef>
            <a:spcAft>
              <a:spcPct val="35000"/>
            </a:spcAft>
            <a:buNone/>
          </a:pPr>
          <a:r>
            <a:rPr lang="es-PA" sz="1400" b="1" kern="1200" dirty="0">
              <a:solidFill>
                <a:schemeClr val="tx1"/>
              </a:solidFill>
            </a:rPr>
            <a:t>Brindar capacitación sobre la tenencia responsable y la Ley 70.
</a:t>
          </a:r>
        </a:p>
      </dsp:txBody>
      <dsp:txXfrm>
        <a:off x="107673" y="107673"/>
        <a:ext cx="3460872" cy="35274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4C6E4-1878-44B7-83ED-8BE58F9C994E}" type="datetimeFigureOut">
              <a:rPr lang="es-PA" smtClean="0"/>
              <a:t>11/13/2024</a:t>
            </a:fld>
            <a:endParaRPr lang="es-PA"/>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A"/>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110E0-DAF7-428A-9F66-1729CD80CAFE}" type="slidenum">
              <a:rPr lang="es-PA" smtClean="0"/>
              <a:t>‹Nº›</a:t>
            </a:fld>
            <a:endParaRPr lang="es-PA"/>
          </a:p>
        </p:txBody>
      </p:sp>
    </p:spTree>
    <p:extLst>
      <p:ext uri="{BB962C8B-B14F-4D97-AF65-F5344CB8AC3E}">
        <p14:creationId xmlns:p14="http://schemas.microsoft.com/office/powerpoint/2010/main" val="2038672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29C38-9386-42C5-90A7-A137AD5C90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A"/>
          </a:p>
        </p:txBody>
      </p:sp>
      <p:sp>
        <p:nvSpPr>
          <p:cNvPr id="3" name="Subtítulo 2">
            <a:extLst>
              <a:ext uri="{FF2B5EF4-FFF2-40B4-BE49-F238E27FC236}">
                <a16:creationId xmlns:a16="http://schemas.microsoft.com/office/drawing/2014/main" id="{8AE1CFE4-2968-480B-BC65-CA3EA2140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A"/>
          </a:p>
        </p:txBody>
      </p:sp>
      <p:sp>
        <p:nvSpPr>
          <p:cNvPr id="4" name="Marcador de fecha 3">
            <a:extLst>
              <a:ext uri="{FF2B5EF4-FFF2-40B4-BE49-F238E27FC236}">
                <a16:creationId xmlns:a16="http://schemas.microsoft.com/office/drawing/2014/main" id="{B595139F-165C-4FAF-A085-D985D48A546C}"/>
              </a:ext>
            </a:extLst>
          </p:cNvPr>
          <p:cNvSpPr>
            <a:spLocks noGrp="1"/>
          </p:cNvSpPr>
          <p:nvPr>
            <p:ph type="dt" sz="half" idx="10"/>
          </p:nvPr>
        </p:nvSpPr>
        <p:spPr/>
        <p:txBody>
          <a:bodyPr/>
          <a:lstStyle/>
          <a:p>
            <a:fld id="{56494A69-55B7-471B-91F8-602156E841C8}" type="datetimeFigureOut">
              <a:rPr lang="es-PA" smtClean="0"/>
              <a:t>11/13/2024</a:t>
            </a:fld>
            <a:endParaRPr lang="es-PA"/>
          </a:p>
        </p:txBody>
      </p:sp>
      <p:sp>
        <p:nvSpPr>
          <p:cNvPr id="5" name="Marcador de pie de página 4">
            <a:extLst>
              <a:ext uri="{FF2B5EF4-FFF2-40B4-BE49-F238E27FC236}">
                <a16:creationId xmlns:a16="http://schemas.microsoft.com/office/drawing/2014/main" id="{43430056-3B18-4210-B2F1-FAAB5D42ED33}"/>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2293C409-1DDD-4C63-A062-1282695A0C7B}"/>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04277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D05C18-322E-4C7A-BB72-18ABB195400B}"/>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5F19DB80-7A5A-4669-8778-7052E7FB792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E9D50010-4E2F-4904-A309-5596FAD87826}"/>
              </a:ext>
            </a:extLst>
          </p:cNvPr>
          <p:cNvSpPr>
            <a:spLocks noGrp="1"/>
          </p:cNvSpPr>
          <p:nvPr>
            <p:ph type="dt" sz="half" idx="10"/>
          </p:nvPr>
        </p:nvSpPr>
        <p:spPr/>
        <p:txBody>
          <a:bodyPr/>
          <a:lstStyle/>
          <a:p>
            <a:fld id="{56494A69-55B7-471B-91F8-602156E841C8}" type="datetimeFigureOut">
              <a:rPr lang="es-PA" smtClean="0"/>
              <a:t>11/13/2024</a:t>
            </a:fld>
            <a:endParaRPr lang="es-PA"/>
          </a:p>
        </p:txBody>
      </p:sp>
      <p:sp>
        <p:nvSpPr>
          <p:cNvPr id="5" name="Marcador de pie de página 4">
            <a:extLst>
              <a:ext uri="{FF2B5EF4-FFF2-40B4-BE49-F238E27FC236}">
                <a16:creationId xmlns:a16="http://schemas.microsoft.com/office/drawing/2014/main" id="{0513A76C-8B94-4853-B544-7A7AF4B6F263}"/>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BFF55EDE-18F8-42E9-92DA-BFB3DA5FC2BA}"/>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296881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B07841-3F7B-4997-872C-0036E9A1C75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6F91950C-989B-4DEF-B82B-B32947766DB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17D9CCA2-2B5A-4BB5-8B76-18B30ADEAF97}"/>
              </a:ext>
            </a:extLst>
          </p:cNvPr>
          <p:cNvSpPr>
            <a:spLocks noGrp="1"/>
          </p:cNvSpPr>
          <p:nvPr>
            <p:ph type="dt" sz="half" idx="10"/>
          </p:nvPr>
        </p:nvSpPr>
        <p:spPr/>
        <p:txBody>
          <a:bodyPr/>
          <a:lstStyle/>
          <a:p>
            <a:fld id="{56494A69-55B7-471B-91F8-602156E841C8}" type="datetimeFigureOut">
              <a:rPr lang="es-PA" smtClean="0"/>
              <a:t>11/13/2024</a:t>
            </a:fld>
            <a:endParaRPr lang="es-PA"/>
          </a:p>
        </p:txBody>
      </p:sp>
      <p:sp>
        <p:nvSpPr>
          <p:cNvPr id="5" name="Marcador de pie de página 4">
            <a:extLst>
              <a:ext uri="{FF2B5EF4-FFF2-40B4-BE49-F238E27FC236}">
                <a16:creationId xmlns:a16="http://schemas.microsoft.com/office/drawing/2014/main" id="{DE10F66E-56EA-4521-8471-6903BA326DFC}"/>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AE9B92F2-AA10-4BA2-BE34-A87FD98EACE3}"/>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4141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6E44F-47C4-467A-8A72-AC250017E66E}"/>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424E0393-E1C2-463B-A651-83490330AEE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BBBE89CD-1C16-454A-9685-A7CA3E9FF971}"/>
              </a:ext>
            </a:extLst>
          </p:cNvPr>
          <p:cNvSpPr>
            <a:spLocks noGrp="1"/>
          </p:cNvSpPr>
          <p:nvPr>
            <p:ph type="dt" sz="half" idx="10"/>
          </p:nvPr>
        </p:nvSpPr>
        <p:spPr/>
        <p:txBody>
          <a:bodyPr/>
          <a:lstStyle/>
          <a:p>
            <a:fld id="{56494A69-55B7-471B-91F8-602156E841C8}" type="datetimeFigureOut">
              <a:rPr lang="es-PA" smtClean="0"/>
              <a:t>11/13/2024</a:t>
            </a:fld>
            <a:endParaRPr lang="es-PA"/>
          </a:p>
        </p:txBody>
      </p:sp>
      <p:sp>
        <p:nvSpPr>
          <p:cNvPr id="5" name="Marcador de pie de página 4">
            <a:extLst>
              <a:ext uri="{FF2B5EF4-FFF2-40B4-BE49-F238E27FC236}">
                <a16:creationId xmlns:a16="http://schemas.microsoft.com/office/drawing/2014/main" id="{9D5EA4B0-587B-4D1C-9D78-0EE8E4F97D25}"/>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0176AB8A-074C-4472-A485-16C538004225}"/>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298488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45076-88D3-46BD-A6DE-71668BFC96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9A62A6C6-FCBA-4813-9628-78C3CEE22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07E1C23-8621-472B-B38E-72E15AAAB3E1}"/>
              </a:ext>
            </a:extLst>
          </p:cNvPr>
          <p:cNvSpPr>
            <a:spLocks noGrp="1"/>
          </p:cNvSpPr>
          <p:nvPr>
            <p:ph type="dt" sz="half" idx="10"/>
          </p:nvPr>
        </p:nvSpPr>
        <p:spPr/>
        <p:txBody>
          <a:bodyPr/>
          <a:lstStyle/>
          <a:p>
            <a:fld id="{56494A69-55B7-471B-91F8-602156E841C8}" type="datetimeFigureOut">
              <a:rPr lang="es-PA" smtClean="0"/>
              <a:t>11/13/2024</a:t>
            </a:fld>
            <a:endParaRPr lang="es-PA"/>
          </a:p>
        </p:txBody>
      </p:sp>
      <p:sp>
        <p:nvSpPr>
          <p:cNvPr id="5" name="Marcador de pie de página 4">
            <a:extLst>
              <a:ext uri="{FF2B5EF4-FFF2-40B4-BE49-F238E27FC236}">
                <a16:creationId xmlns:a16="http://schemas.microsoft.com/office/drawing/2014/main" id="{96A26CF0-37A5-44F5-AC01-95E418E36B4A}"/>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B234D977-3945-4F30-8EC2-840534CE997D}"/>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52979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F83BD-FB21-462D-9B20-55BD25D3118E}"/>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6E17C6EC-C14E-401D-B863-103A8090F4D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contenido 3">
            <a:extLst>
              <a:ext uri="{FF2B5EF4-FFF2-40B4-BE49-F238E27FC236}">
                <a16:creationId xmlns:a16="http://schemas.microsoft.com/office/drawing/2014/main" id="{0DE4BE6D-341C-4A26-875D-BF13CE8CF04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fecha 4">
            <a:extLst>
              <a:ext uri="{FF2B5EF4-FFF2-40B4-BE49-F238E27FC236}">
                <a16:creationId xmlns:a16="http://schemas.microsoft.com/office/drawing/2014/main" id="{559E7D4D-29F1-4930-A8A1-756ED5E7B90A}"/>
              </a:ext>
            </a:extLst>
          </p:cNvPr>
          <p:cNvSpPr>
            <a:spLocks noGrp="1"/>
          </p:cNvSpPr>
          <p:nvPr>
            <p:ph type="dt" sz="half" idx="10"/>
          </p:nvPr>
        </p:nvSpPr>
        <p:spPr/>
        <p:txBody>
          <a:bodyPr/>
          <a:lstStyle/>
          <a:p>
            <a:fld id="{56494A69-55B7-471B-91F8-602156E841C8}" type="datetimeFigureOut">
              <a:rPr lang="es-PA" smtClean="0"/>
              <a:t>11/13/2024</a:t>
            </a:fld>
            <a:endParaRPr lang="es-PA"/>
          </a:p>
        </p:txBody>
      </p:sp>
      <p:sp>
        <p:nvSpPr>
          <p:cNvPr id="6" name="Marcador de pie de página 5">
            <a:extLst>
              <a:ext uri="{FF2B5EF4-FFF2-40B4-BE49-F238E27FC236}">
                <a16:creationId xmlns:a16="http://schemas.microsoft.com/office/drawing/2014/main" id="{235D33A9-1278-4DA6-9BD1-320EF964DD15}"/>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176853B3-78FC-43D7-B08C-15EBFA9B4F99}"/>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230872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0D75C-A37A-4E0A-B3DE-E17FB7CA3D6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786F168F-6563-478A-8547-20C479BA7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802CAD6-5CD2-489F-9885-8F2C29A5152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texto 4">
            <a:extLst>
              <a:ext uri="{FF2B5EF4-FFF2-40B4-BE49-F238E27FC236}">
                <a16:creationId xmlns:a16="http://schemas.microsoft.com/office/drawing/2014/main" id="{9FD3E460-A971-47E9-955B-90446F09FA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024C31E-94B1-4E6D-BACF-FADA23926F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Marcador de fecha 6">
            <a:extLst>
              <a:ext uri="{FF2B5EF4-FFF2-40B4-BE49-F238E27FC236}">
                <a16:creationId xmlns:a16="http://schemas.microsoft.com/office/drawing/2014/main" id="{00438E8A-BCBA-4291-8523-27F21C77485C}"/>
              </a:ext>
            </a:extLst>
          </p:cNvPr>
          <p:cNvSpPr>
            <a:spLocks noGrp="1"/>
          </p:cNvSpPr>
          <p:nvPr>
            <p:ph type="dt" sz="half" idx="10"/>
          </p:nvPr>
        </p:nvSpPr>
        <p:spPr/>
        <p:txBody>
          <a:bodyPr/>
          <a:lstStyle/>
          <a:p>
            <a:fld id="{56494A69-55B7-471B-91F8-602156E841C8}" type="datetimeFigureOut">
              <a:rPr lang="es-PA" smtClean="0"/>
              <a:t>11/13/2024</a:t>
            </a:fld>
            <a:endParaRPr lang="es-PA"/>
          </a:p>
        </p:txBody>
      </p:sp>
      <p:sp>
        <p:nvSpPr>
          <p:cNvPr id="8" name="Marcador de pie de página 7">
            <a:extLst>
              <a:ext uri="{FF2B5EF4-FFF2-40B4-BE49-F238E27FC236}">
                <a16:creationId xmlns:a16="http://schemas.microsoft.com/office/drawing/2014/main" id="{11CC6E10-B6D0-4315-8819-871BF47328F4}"/>
              </a:ext>
            </a:extLst>
          </p:cNvPr>
          <p:cNvSpPr>
            <a:spLocks noGrp="1"/>
          </p:cNvSpPr>
          <p:nvPr>
            <p:ph type="ftr" sz="quarter" idx="11"/>
          </p:nvPr>
        </p:nvSpPr>
        <p:spPr/>
        <p:txBody>
          <a:bodyPr/>
          <a:lstStyle/>
          <a:p>
            <a:endParaRPr lang="es-PA"/>
          </a:p>
        </p:txBody>
      </p:sp>
      <p:sp>
        <p:nvSpPr>
          <p:cNvPr id="9" name="Marcador de número de diapositiva 8">
            <a:extLst>
              <a:ext uri="{FF2B5EF4-FFF2-40B4-BE49-F238E27FC236}">
                <a16:creationId xmlns:a16="http://schemas.microsoft.com/office/drawing/2014/main" id="{FC14C566-2141-4C09-BD57-CDEE37F4DF76}"/>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72067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74BDF-1E0E-4E0B-AFC9-8DC64B993CB6}"/>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fecha 2">
            <a:extLst>
              <a:ext uri="{FF2B5EF4-FFF2-40B4-BE49-F238E27FC236}">
                <a16:creationId xmlns:a16="http://schemas.microsoft.com/office/drawing/2014/main" id="{A3E1A84C-1706-4175-A2D2-709EF2654BC3}"/>
              </a:ext>
            </a:extLst>
          </p:cNvPr>
          <p:cNvSpPr>
            <a:spLocks noGrp="1"/>
          </p:cNvSpPr>
          <p:nvPr>
            <p:ph type="dt" sz="half" idx="10"/>
          </p:nvPr>
        </p:nvSpPr>
        <p:spPr/>
        <p:txBody>
          <a:bodyPr/>
          <a:lstStyle/>
          <a:p>
            <a:fld id="{56494A69-55B7-471B-91F8-602156E841C8}" type="datetimeFigureOut">
              <a:rPr lang="es-PA" smtClean="0"/>
              <a:t>11/13/2024</a:t>
            </a:fld>
            <a:endParaRPr lang="es-PA"/>
          </a:p>
        </p:txBody>
      </p:sp>
      <p:sp>
        <p:nvSpPr>
          <p:cNvPr id="4" name="Marcador de pie de página 3">
            <a:extLst>
              <a:ext uri="{FF2B5EF4-FFF2-40B4-BE49-F238E27FC236}">
                <a16:creationId xmlns:a16="http://schemas.microsoft.com/office/drawing/2014/main" id="{0FB3563E-29FE-4680-A6C8-B48C294CA989}"/>
              </a:ext>
            </a:extLst>
          </p:cNvPr>
          <p:cNvSpPr>
            <a:spLocks noGrp="1"/>
          </p:cNvSpPr>
          <p:nvPr>
            <p:ph type="ftr" sz="quarter" idx="11"/>
          </p:nvPr>
        </p:nvSpPr>
        <p:spPr/>
        <p:txBody>
          <a:bodyPr/>
          <a:lstStyle/>
          <a:p>
            <a:endParaRPr lang="es-PA"/>
          </a:p>
        </p:txBody>
      </p:sp>
      <p:sp>
        <p:nvSpPr>
          <p:cNvPr id="5" name="Marcador de número de diapositiva 4">
            <a:extLst>
              <a:ext uri="{FF2B5EF4-FFF2-40B4-BE49-F238E27FC236}">
                <a16:creationId xmlns:a16="http://schemas.microsoft.com/office/drawing/2014/main" id="{4332700F-913F-4016-A157-0BE4F0A0A018}"/>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375682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015FE93-D70F-4561-BB31-2069149E0CED}"/>
              </a:ext>
            </a:extLst>
          </p:cNvPr>
          <p:cNvSpPr>
            <a:spLocks noGrp="1"/>
          </p:cNvSpPr>
          <p:nvPr>
            <p:ph type="dt" sz="half" idx="10"/>
          </p:nvPr>
        </p:nvSpPr>
        <p:spPr/>
        <p:txBody>
          <a:bodyPr/>
          <a:lstStyle/>
          <a:p>
            <a:fld id="{56494A69-55B7-471B-91F8-602156E841C8}" type="datetimeFigureOut">
              <a:rPr lang="es-PA" smtClean="0"/>
              <a:t>11/13/2024</a:t>
            </a:fld>
            <a:endParaRPr lang="es-PA"/>
          </a:p>
        </p:txBody>
      </p:sp>
      <p:sp>
        <p:nvSpPr>
          <p:cNvPr id="3" name="Marcador de pie de página 2">
            <a:extLst>
              <a:ext uri="{FF2B5EF4-FFF2-40B4-BE49-F238E27FC236}">
                <a16:creationId xmlns:a16="http://schemas.microsoft.com/office/drawing/2014/main" id="{EA01C08A-D27E-495E-BE52-3C0C3FD9F0A9}"/>
              </a:ext>
            </a:extLst>
          </p:cNvPr>
          <p:cNvSpPr>
            <a:spLocks noGrp="1"/>
          </p:cNvSpPr>
          <p:nvPr>
            <p:ph type="ftr" sz="quarter" idx="11"/>
          </p:nvPr>
        </p:nvSpPr>
        <p:spPr/>
        <p:txBody>
          <a:bodyPr/>
          <a:lstStyle/>
          <a:p>
            <a:endParaRPr lang="es-PA"/>
          </a:p>
        </p:txBody>
      </p:sp>
      <p:sp>
        <p:nvSpPr>
          <p:cNvPr id="4" name="Marcador de número de diapositiva 3">
            <a:extLst>
              <a:ext uri="{FF2B5EF4-FFF2-40B4-BE49-F238E27FC236}">
                <a16:creationId xmlns:a16="http://schemas.microsoft.com/office/drawing/2014/main" id="{EC64B29C-F943-463D-B58E-3086246CA8A7}"/>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09859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B0620-1B20-4256-BB78-DFC63E37C8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59998ECE-C559-4EC4-AB96-A7D7EE1D33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texto 3">
            <a:extLst>
              <a:ext uri="{FF2B5EF4-FFF2-40B4-BE49-F238E27FC236}">
                <a16:creationId xmlns:a16="http://schemas.microsoft.com/office/drawing/2014/main" id="{628C6DAA-0582-4689-91AD-407446C56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F9B5A71-9368-4F56-B625-39E79BAFF351}"/>
              </a:ext>
            </a:extLst>
          </p:cNvPr>
          <p:cNvSpPr>
            <a:spLocks noGrp="1"/>
          </p:cNvSpPr>
          <p:nvPr>
            <p:ph type="dt" sz="half" idx="10"/>
          </p:nvPr>
        </p:nvSpPr>
        <p:spPr/>
        <p:txBody>
          <a:bodyPr/>
          <a:lstStyle/>
          <a:p>
            <a:fld id="{56494A69-55B7-471B-91F8-602156E841C8}" type="datetimeFigureOut">
              <a:rPr lang="es-PA" smtClean="0"/>
              <a:t>11/13/2024</a:t>
            </a:fld>
            <a:endParaRPr lang="es-PA"/>
          </a:p>
        </p:txBody>
      </p:sp>
      <p:sp>
        <p:nvSpPr>
          <p:cNvPr id="6" name="Marcador de pie de página 5">
            <a:extLst>
              <a:ext uri="{FF2B5EF4-FFF2-40B4-BE49-F238E27FC236}">
                <a16:creationId xmlns:a16="http://schemas.microsoft.com/office/drawing/2014/main" id="{8CA1FA01-1E05-4360-AB6A-19BFD27CF088}"/>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61995C1F-30D6-49AC-BD4E-CCFF579E7629}"/>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336970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3CC22-6554-4AE9-A2BE-1AEC9015E0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posición de imagen 2">
            <a:extLst>
              <a:ext uri="{FF2B5EF4-FFF2-40B4-BE49-F238E27FC236}">
                <a16:creationId xmlns:a16="http://schemas.microsoft.com/office/drawing/2014/main" id="{F21C8557-038B-48F4-9F56-ADCE9E5C3E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a:extLst>
              <a:ext uri="{FF2B5EF4-FFF2-40B4-BE49-F238E27FC236}">
                <a16:creationId xmlns:a16="http://schemas.microsoft.com/office/drawing/2014/main" id="{DF8EADFD-39F5-4BFA-928F-5FECE8CFB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B63572-AD70-4EDF-9567-BEA2156F25D6}"/>
              </a:ext>
            </a:extLst>
          </p:cNvPr>
          <p:cNvSpPr>
            <a:spLocks noGrp="1"/>
          </p:cNvSpPr>
          <p:nvPr>
            <p:ph type="dt" sz="half" idx="10"/>
          </p:nvPr>
        </p:nvSpPr>
        <p:spPr/>
        <p:txBody>
          <a:bodyPr/>
          <a:lstStyle/>
          <a:p>
            <a:fld id="{56494A69-55B7-471B-91F8-602156E841C8}" type="datetimeFigureOut">
              <a:rPr lang="es-PA" smtClean="0"/>
              <a:t>11/13/2024</a:t>
            </a:fld>
            <a:endParaRPr lang="es-PA"/>
          </a:p>
        </p:txBody>
      </p:sp>
      <p:sp>
        <p:nvSpPr>
          <p:cNvPr id="6" name="Marcador de pie de página 5">
            <a:extLst>
              <a:ext uri="{FF2B5EF4-FFF2-40B4-BE49-F238E27FC236}">
                <a16:creationId xmlns:a16="http://schemas.microsoft.com/office/drawing/2014/main" id="{6410F355-28C7-4017-A2A1-357C7AFFA8B3}"/>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11F1554C-E4E4-4EFD-A1E1-7EFDEE17DEB1}"/>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88492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A08E0C5-9DFF-4EFC-BE55-84B38682B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7D8497AD-65CA-4901-A9ED-AEF55775D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58C87C2A-3289-4F43-B35A-8DDF522801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94A69-55B7-471B-91F8-602156E841C8}" type="datetimeFigureOut">
              <a:rPr lang="es-PA" smtClean="0"/>
              <a:t>11/13/2024</a:t>
            </a:fld>
            <a:endParaRPr lang="es-PA"/>
          </a:p>
        </p:txBody>
      </p:sp>
      <p:sp>
        <p:nvSpPr>
          <p:cNvPr id="5" name="Marcador de pie de página 4">
            <a:extLst>
              <a:ext uri="{FF2B5EF4-FFF2-40B4-BE49-F238E27FC236}">
                <a16:creationId xmlns:a16="http://schemas.microsoft.com/office/drawing/2014/main" id="{4242C506-CEBA-4E8D-B2EF-CDA3EA46D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Marcador de número de diapositiva 5">
            <a:extLst>
              <a:ext uri="{FF2B5EF4-FFF2-40B4-BE49-F238E27FC236}">
                <a16:creationId xmlns:a16="http://schemas.microsoft.com/office/drawing/2014/main" id="{7F05E8D8-37C8-4CD6-B299-E89BB8573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15ABA-09EE-4E2F-A199-976D5C2122DD}" type="slidenum">
              <a:rPr lang="es-PA" smtClean="0"/>
              <a:t>‹Nº›</a:t>
            </a:fld>
            <a:endParaRPr lang="es-PA"/>
          </a:p>
        </p:txBody>
      </p:sp>
    </p:spTree>
    <p:extLst>
      <p:ext uri="{BB962C8B-B14F-4D97-AF65-F5344CB8AC3E}">
        <p14:creationId xmlns:p14="http://schemas.microsoft.com/office/powerpoint/2010/main" val="1747331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82F0058-A3BD-48BF-94BB-AB5FA2B6F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26" y="4385452"/>
            <a:ext cx="1781175" cy="1914525"/>
          </a:xfrm>
          <a:prstGeom prst="rect">
            <a:avLst/>
          </a:prstGeom>
          <a:noFill/>
          <a:extLst>
            <a:ext uri="{909E8E84-426E-40DD-AFC4-6F175D3DCCD1}">
              <a14:hiddenFill xmlns:a14="http://schemas.microsoft.com/office/drawing/2010/main">
                <a:solidFill>
                  <a:srgbClr val="FFFFFF"/>
                </a:solidFill>
              </a14:hiddenFill>
            </a:ext>
          </a:extLst>
        </p:spPr>
      </p:pic>
      <p:sp>
        <p:nvSpPr>
          <p:cNvPr id="13" name="Diagrama de flujo: datos 12">
            <a:extLst>
              <a:ext uri="{FF2B5EF4-FFF2-40B4-BE49-F238E27FC236}">
                <a16:creationId xmlns:a16="http://schemas.microsoft.com/office/drawing/2014/main" id="{A351C0F9-FDAC-4024-8DC1-0B28A6CD0BD9}"/>
              </a:ext>
            </a:extLst>
          </p:cNvPr>
          <p:cNvSpPr/>
          <p:nvPr/>
        </p:nvSpPr>
        <p:spPr>
          <a:xfrm flipH="1">
            <a:off x="3650049" y="4400438"/>
            <a:ext cx="45719" cy="174245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4" name="Rectángulo 13">
            <a:extLst>
              <a:ext uri="{FF2B5EF4-FFF2-40B4-BE49-F238E27FC236}">
                <a16:creationId xmlns:a16="http://schemas.microsoft.com/office/drawing/2014/main" id="{D705B9BA-D48F-4DED-AC27-A021823AD216}"/>
              </a:ext>
            </a:extLst>
          </p:cNvPr>
          <p:cNvSpPr/>
          <p:nvPr/>
        </p:nvSpPr>
        <p:spPr>
          <a:xfrm>
            <a:off x="5974813" y="3244334"/>
            <a:ext cx="242374" cy="369332"/>
          </a:xfrm>
          <a:prstGeom prst="rect">
            <a:avLst/>
          </a:prstGeom>
        </p:spPr>
        <p:txBody>
          <a:bodyPr wrap="none">
            <a:spAutoFit/>
          </a:bodyPr>
          <a:lstStyle/>
          <a:p>
            <a:r>
              <a:rPr lang="es-PA" b="0" i="0" dirty="0">
                <a:solidFill>
                  <a:srgbClr val="000000"/>
                </a:solidFill>
                <a:effectLst/>
                <a:latin typeface="Times New Roman" panose="02020603050405020304" pitchFamily="18" charset="0"/>
              </a:rPr>
              <a:t> </a:t>
            </a:r>
            <a:endParaRPr lang="es-PA" dirty="0"/>
          </a:p>
        </p:txBody>
      </p:sp>
      <p:sp>
        <p:nvSpPr>
          <p:cNvPr id="15" name="Rectángulo 14">
            <a:extLst>
              <a:ext uri="{FF2B5EF4-FFF2-40B4-BE49-F238E27FC236}">
                <a16:creationId xmlns:a16="http://schemas.microsoft.com/office/drawing/2014/main" id="{D7395509-EAD1-4B79-A2EE-E81874DB1F9A}"/>
              </a:ext>
            </a:extLst>
          </p:cNvPr>
          <p:cNvSpPr/>
          <p:nvPr/>
        </p:nvSpPr>
        <p:spPr>
          <a:xfrm>
            <a:off x="5977217" y="3244334"/>
            <a:ext cx="237566" cy="369332"/>
          </a:xfrm>
          <a:prstGeom prst="rect">
            <a:avLst/>
          </a:prstGeom>
        </p:spPr>
        <p:txBody>
          <a:bodyPr wrap="none">
            <a:spAutoFit/>
          </a:bodyPr>
          <a:lstStyle/>
          <a:p>
            <a:r>
              <a:rPr lang="es-PA" dirty="0"/>
              <a:t> </a:t>
            </a:r>
          </a:p>
        </p:txBody>
      </p:sp>
      <p:sp>
        <p:nvSpPr>
          <p:cNvPr id="16" name="Rectángulo 15">
            <a:extLst>
              <a:ext uri="{FF2B5EF4-FFF2-40B4-BE49-F238E27FC236}">
                <a16:creationId xmlns:a16="http://schemas.microsoft.com/office/drawing/2014/main" id="{73616E42-A2F5-4E3A-AEA9-419EB8E5C74D}"/>
              </a:ext>
            </a:extLst>
          </p:cNvPr>
          <p:cNvSpPr/>
          <p:nvPr/>
        </p:nvSpPr>
        <p:spPr>
          <a:xfrm>
            <a:off x="6096000" y="4016120"/>
            <a:ext cx="5497585" cy="369332"/>
          </a:xfrm>
          <a:prstGeom prst="rect">
            <a:avLst/>
          </a:prstGeom>
        </p:spPr>
        <p:txBody>
          <a:bodyPr wrap="square">
            <a:spAutoFit/>
          </a:bodyPr>
          <a:lstStyle/>
          <a:p>
            <a:r>
              <a:rPr lang="es-PA" dirty="0"/>
              <a:t> </a:t>
            </a:r>
          </a:p>
        </p:txBody>
      </p:sp>
      <p:sp>
        <p:nvSpPr>
          <p:cNvPr id="17" name="Rectángulo 16">
            <a:extLst>
              <a:ext uri="{FF2B5EF4-FFF2-40B4-BE49-F238E27FC236}">
                <a16:creationId xmlns:a16="http://schemas.microsoft.com/office/drawing/2014/main" id="{554CC776-1267-4E33-B032-95208A838CFB}"/>
              </a:ext>
            </a:extLst>
          </p:cNvPr>
          <p:cNvSpPr/>
          <p:nvPr/>
        </p:nvSpPr>
        <p:spPr>
          <a:xfrm>
            <a:off x="5974813" y="3244334"/>
            <a:ext cx="242374" cy="369332"/>
          </a:xfrm>
          <a:prstGeom prst="rect">
            <a:avLst/>
          </a:prstGeom>
        </p:spPr>
        <p:txBody>
          <a:bodyPr wrap="none">
            <a:spAutoFit/>
          </a:bodyPr>
          <a:lstStyle/>
          <a:p>
            <a:r>
              <a:rPr lang="es-PA" dirty="0">
                <a:solidFill>
                  <a:srgbClr val="000000"/>
                </a:solidFill>
                <a:latin typeface="Times New Roman" panose="02020603050405020304" pitchFamily="18" charset="0"/>
              </a:rPr>
              <a:t> </a:t>
            </a:r>
            <a:endParaRPr lang="es-PA" dirty="0"/>
          </a:p>
        </p:txBody>
      </p:sp>
      <p:sp>
        <p:nvSpPr>
          <p:cNvPr id="18" name="CuadroTexto 17">
            <a:extLst>
              <a:ext uri="{FF2B5EF4-FFF2-40B4-BE49-F238E27FC236}">
                <a16:creationId xmlns:a16="http://schemas.microsoft.com/office/drawing/2014/main" id="{3A7E58A3-9761-4E14-8AEC-ABDA1BB5D77E}"/>
              </a:ext>
            </a:extLst>
          </p:cNvPr>
          <p:cNvSpPr txBox="1"/>
          <p:nvPr/>
        </p:nvSpPr>
        <p:spPr>
          <a:xfrm>
            <a:off x="4019550" y="4663868"/>
            <a:ext cx="7688581" cy="707886"/>
          </a:xfrm>
          <a:prstGeom prst="rect">
            <a:avLst/>
          </a:prstGeom>
          <a:noFill/>
        </p:spPr>
        <p:txBody>
          <a:bodyPr wrap="square" rtlCol="0">
            <a:spAutoFit/>
          </a:bodyPr>
          <a:lstStyle/>
          <a:p>
            <a:pPr algn="just"/>
            <a:r>
              <a:rPr lang="es-PA" sz="2000" b="1" dirty="0"/>
              <a:t>CONSTRUCCIÓN DE CLÍNICA VETERINARIA, EN EL CORREGIMIENTO DE PACORA, DISTRITO DE PANAMÁ.     </a:t>
            </a:r>
          </a:p>
        </p:txBody>
      </p:sp>
      <p:sp>
        <p:nvSpPr>
          <p:cNvPr id="19" name="Rectángulo 18">
            <a:extLst>
              <a:ext uri="{FF2B5EF4-FFF2-40B4-BE49-F238E27FC236}">
                <a16:creationId xmlns:a16="http://schemas.microsoft.com/office/drawing/2014/main" id="{664A38BE-3E36-4A42-A34F-6725BA60F168}"/>
              </a:ext>
            </a:extLst>
          </p:cNvPr>
          <p:cNvSpPr/>
          <p:nvPr/>
        </p:nvSpPr>
        <p:spPr>
          <a:xfrm>
            <a:off x="1085316" y="730093"/>
            <a:ext cx="5129467" cy="369332"/>
          </a:xfrm>
          <a:prstGeom prst="rect">
            <a:avLst/>
          </a:prstGeom>
        </p:spPr>
        <p:txBody>
          <a:bodyPr wrap="square">
            <a:spAutoFit/>
          </a:bodyPr>
          <a:lstStyle/>
          <a:p>
            <a:r>
              <a:rPr lang="es-PA" dirty="0"/>
              <a:t> </a:t>
            </a:r>
          </a:p>
        </p:txBody>
      </p:sp>
      <p:sp>
        <p:nvSpPr>
          <p:cNvPr id="20" name="Rectángulo 19">
            <a:extLst>
              <a:ext uri="{FF2B5EF4-FFF2-40B4-BE49-F238E27FC236}">
                <a16:creationId xmlns:a16="http://schemas.microsoft.com/office/drawing/2014/main" id="{76FDB179-CF59-4995-83F3-C9B56CE25C11}"/>
              </a:ext>
            </a:extLst>
          </p:cNvPr>
          <p:cNvSpPr/>
          <p:nvPr/>
        </p:nvSpPr>
        <p:spPr>
          <a:xfrm>
            <a:off x="5974813" y="3244334"/>
            <a:ext cx="242374" cy="369332"/>
          </a:xfrm>
          <a:prstGeom prst="rect">
            <a:avLst/>
          </a:prstGeom>
        </p:spPr>
        <p:txBody>
          <a:bodyPr wrap="none">
            <a:spAutoFit/>
          </a:bodyPr>
          <a:lstStyle/>
          <a:p>
            <a:r>
              <a:rPr lang="es-PA" b="0" i="0" dirty="0">
                <a:solidFill>
                  <a:srgbClr val="000000"/>
                </a:solidFill>
                <a:effectLst/>
                <a:latin typeface="Times New Roman" panose="02020603050405020304" pitchFamily="18" charset="0"/>
              </a:rPr>
              <a:t> </a:t>
            </a:r>
            <a:endParaRPr lang="es-PA" dirty="0"/>
          </a:p>
        </p:txBody>
      </p:sp>
      <p:sp>
        <p:nvSpPr>
          <p:cNvPr id="21" name="Rectángulo 20">
            <a:extLst>
              <a:ext uri="{FF2B5EF4-FFF2-40B4-BE49-F238E27FC236}">
                <a16:creationId xmlns:a16="http://schemas.microsoft.com/office/drawing/2014/main" id="{D204E848-180E-47EA-8AC5-4EFE70FD7171}"/>
              </a:ext>
            </a:extLst>
          </p:cNvPr>
          <p:cNvSpPr/>
          <p:nvPr/>
        </p:nvSpPr>
        <p:spPr>
          <a:xfrm>
            <a:off x="5974813" y="3244334"/>
            <a:ext cx="242374" cy="369332"/>
          </a:xfrm>
          <a:prstGeom prst="rect">
            <a:avLst/>
          </a:prstGeom>
        </p:spPr>
        <p:txBody>
          <a:bodyPr wrap="none">
            <a:spAutoFit/>
          </a:bodyPr>
          <a:lstStyle/>
          <a:p>
            <a:r>
              <a:rPr lang="es-PA" b="0" i="0" dirty="0">
                <a:solidFill>
                  <a:srgbClr val="000000"/>
                </a:solidFill>
                <a:effectLst/>
                <a:latin typeface="Times New Roman" panose="02020603050405020304" pitchFamily="18" charset="0"/>
              </a:rPr>
              <a:t> </a:t>
            </a:r>
            <a:endParaRPr lang="es-PA" dirty="0"/>
          </a:p>
        </p:txBody>
      </p:sp>
      <p:sp>
        <p:nvSpPr>
          <p:cNvPr id="22" name="Rectángulo 21">
            <a:extLst>
              <a:ext uri="{FF2B5EF4-FFF2-40B4-BE49-F238E27FC236}">
                <a16:creationId xmlns:a16="http://schemas.microsoft.com/office/drawing/2014/main" id="{AFB30635-9B7F-4C45-8CEA-0549343E059D}"/>
              </a:ext>
            </a:extLst>
          </p:cNvPr>
          <p:cNvSpPr/>
          <p:nvPr/>
        </p:nvSpPr>
        <p:spPr>
          <a:xfrm>
            <a:off x="5974813" y="3244334"/>
            <a:ext cx="242374" cy="369332"/>
          </a:xfrm>
          <a:prstGeom prst="rect">
            <a:avLst/>
          </a:prstGeom>
        </p:spPr>
        <p:txBody>
          <a:bodyPr wrap="none">
            <a:spAutoFit/>
          </a:bodyPr>
          <a:lstStyle/>
          <a:p>
            <a:r>
              <a:rPr lang="es-PA" dirty="0">
                <a:solidFill>
                  <a:srgbClr val="000000"/>
                </a:solidFill>
                <a:latin typeface="Times New Roman" panose="02020603050405020304" pitchFamily="18" charset="0"/>
              </a:rPr>
              <a:t> </a:t>
            </a:r>
            <a:endParaRPr lang="es-PA" dirty="0"/>
          </a:p>
        </p:txBody>
      </p:sp>
      <p:sp>
        <p:nvSpPr>
          <p:cNvPr id="24" name="Rectángulo 23">
            <a:extLst>
              <a:ext uri="{FF2B5EF4-FFF2-40B4-BE49-F238E27FC236}">
                <a16:creationId xmlns:a16="http://schemas.microsoft.com/office/drawing/2014/main" id="{F6DA1FCC-BBBC-4417-A97D-B5D4D3454342}"/>
              </a:ext>
            </a:extLst>
          </p:cNvPr>
          <p:cNvSpPr/>
          <p:nvPr/>
        </p:nvSpPr>
        <p:spPr>
          <a:xfrm>
            <a:off x="2993789" y="375851"/>
            <a:ext cx="6258410" cy="353755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2" name="Imagen 1">
            <a:extLst>
              <a:ext uri="{FF2B5EF4-FFF2-40B4-BE49-F238E27FC236}">
                <a16:creationId xmlns:a16="http://schemas.microsoft.com/office/drawing/2014/main" id="{EF0BCFF6-D863-40B0-BE0C-B01B374D2C3F}"/>
              </a:ext>
            </a:extLst>
          </p:cNvPr>
          <p:cNvPicPr>
            <a:picLocks noChangeAspect="1"/>
          </p:cNvPicPr>
          <p:nvPr/>
        </p:nvPicPr>
        <p:blipFill>
          <a:blip r:embed="rId3"/>
          <a:stretch>
            <a:fillRect/>
          </a:stretch>
        </p:blipFill>
        <p:spPr>
          <a:xfrm>
            <a:off x="2941245" y="478565"/>
            <a:ext cx="6256966" cy="3537555"/>
          </a:xfrm>
          <a:prstGeom prst="rect">
            <a:avLst/>
          </a:prstGeom>
        </p:spPr>
      </p:pic>
    </p:spTree>
    <p:extLst>
      <p:ext uri="{BB962C8B-B14F-4D97-AF65-F5344CB8AC3E}">
        <p14:creationId xmlns:p14="http://schemas.microsoft.com/office/powerpoint/2010/main" val="81063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2846F84-1D7F-4424-A681-AD6A1C8B3953}"/>
              </a:ext>
            </a:extLst>
          </p:cNvPr>
          <p:cNvPicPr>
            <a:picLocks noChangeAspect="1"/>
          </p:cNvPicPr>
          <p:nvPr/>
        </p:nvPicPr>
        <p:blipFill>
          <a:blip r:embed="rId2"/>
          <a:stretch>
            <a:fillRect/>
          </a:stretch>
        </p:blipFill>
        <p:spPr>
          <a:xfrm>
            <a:off x="2810553" y="255973"/>
            <a:ext cx="6807266" cy="3788229"/>
          </a:xfrm>
          <a:prstGeom prst="rect">
            <a:avLst/>
          </a:prstGeom>
          <a:effectLst>
            <a:outerShdw blurRad="50800" dist="38100" dir="8100000" algn="tr" rotWithShape="0">
              <a:prstClr val="black">
                <a:alpha val="40000"/>
              </a:prstClr>
            </a:outerShdw>
          </a:effectLst>
        </p:spPr>
      </p:pic>
      <p:pic>
        <p:nvPicPr>
          <p:cNvPr id="4" name="Picture 2">
            <a:extLst>
              <a:ext uri="{FF2B5EF4-FFF2-40B4-BE49-F238E27FC236}">
                <a16:creationId xmlns:a16="http://schemas.microsoft.com/office/drawing/2014/main" id="{529AB460-C172-4D92-A6D5-1805DDFD8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078" y="4462582"/>
            <a:ext cx="17811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58F2C9BF-1045-4D4E-B4DC-3C5C84A81D5D}"/>
              </a:ext>
            </a:extLst>
          </p:cNvPr>
          <p:cNvPicPr>
            <a:picLocks noChangeAspect="1"/>
          </p:cNvPicPr>
          <p:nvPr/>
        </p:nvPicPr>
        <p:blipFill>
          <a:blip r:embed="rId4"/>
          <a:stretch>
            <a:fillRect/>
          </a:stretch>
        </p:blipFill>
        <p:spPr>
          <a:xfrm>
            <a:off x="3858088" y="4621307"/>
            <a:ext cx="73158" cy="1755800"/>
          </a:xfrm>
          <a:prstGeom prst="rect">
            <a:avLst/>
          </a:prstGeom>
        </p:spPr>
      </p:pic>
      <p:sp>
        <p:nvSpPr>
          <p:cNvPr id="7" name="Rectángulo 6">
            <a:extLst>
              <a:ext uri="{FF2B5EF4-FFF2-40B4-BE49-F238E27FC236}">
                <a16:creationId xmlns:a16="http://schemas.microsoft.com/office/drawing/2014/main" id="{64ADCEC3-E262-42AC-9B76-2855D01894DC}"/>
              </a:ext>
            </a:extLst>
          </p:cNvPr>
          <p:cNvSpPr/>
          <p:nvPr/>
        </p:nvSpPr>
        <p:spPr>
          <a:xfrm>
            <a:off x="5974812" y="3244334"/>
            <a:ext cx="866255" cy="369332"/>
          </a:xfrm>
          <a:prstGeom prst="rect">
            <a:avLst/>
          </a:prstGeom>
        </p:spPr>
        <p:txBody>
          <a:bodyPr wrap="square">
            <a:spAutoFit/>
          </a:bodyPr>
          <a:lstStyle/>
          <a:p>
            <a:r>
              <a:rPr lang="es-PA" dirty="0">
                <a:solidFill>
                  <a:srgbClr val="000000"/>
                </a:solidFill>
                <a:latin typeface="Times New Roman" panose="02020603050405020304" pitchFamily="18" charset="0"/>
              </a:rPr>
              <a:t> </a:t>
            </a:r>
            <a:endParaRPr lang="es-PA" dirty="0"/>
          </a:p>
        </p:txBody>
      </p:sp>
      <p:sp>
        <p:nvSpPr>
          <p:cNvPr id="11" name="Rectángulo 10">
            <a:extLst>
              <a:ext uri="{FF2B5EF4-FFF2-40B4-BE49-F238E27FC236}">
                <a16:creationId xmlns:a16="http://schemas.microsoft.com/office/drawing/2014/main" id="{FBA23F6C-5F8F-433D-BC74-598660F45298}"/>
              </a:ext>
            </a:extLst>
          </p:cNvPr>
          <p:cNvSpPr/>
          <p:nvPr/>
        </p:nvSpPr>
        <p:spPr>
          <a:xfrm>
            <a:off x="6214186" y="4424037"/>
            <a:ext cx="2894563" cy="394540"/>
          </a:xfrm>
          <a:prstGeom prst="rect">
            <a:avLst/>
          </a:prstGeom>
        </p:spPr>
        <p:txBody>
          <a:bodyPr/>
          <a:lstStyle/>
          <a:p>
            <a:pPr lvl="0"/>
            <a:r>
              <a:rPr lang="es-PA" b="1" u="sng" dirty="0"/>
              <a:t>Objetivo del Proyecto</a:t>
            </a:r>
          </a:p>
        </p:txBody>
      </p:sp>
      <p:sp>
        <p:nvSpPr>
          <p:cNvPr id="14" name="CuadroTexto 13">
            <a:extLst>
              <a:ext uri="{FF2B5EF4-FFF2-40B4-BE49-F238E27FC236}">
                <a16:creationId xmlns:a16="http://schemas.microsoft.com/office/drawing/2014/main" id="{7EB5F7B9-398D-49BD-B5A9-002ED5C16A47}"/>
              </a:ext>
            </a:extLst>
          </p:cNvPr>
          <p:cNvSpPr txBox="1"/>
          <p:nvPr/>
        </p:nvSpPr>
        <p:spPr>
          <a:xfrm>
            <a:off x="4585372" y="4914431"/>
            <a:ext cx="5874833" cy="1169551"/>
          </a:xfrm>
          <a:prstGeom prst="rect">
            <a:avLst/>
          </a:prstGeom>
          <a:noFill/>
        </p:spPr>
        <p:txBody>
          <a:bodyPr wrap="square" rtlCol="0">
            <a:spAutoFit/>
          </a:bodyPr>
          <a:lstStyle/>
          <a:p>
            <a:pPr algn="just"/>
            <a:r>
              <a:rPr lang="es-PA" sz="1400" dirty="0"/>
              <a:t>Brindar atención veterinaria menor asequible, para garantizar la salud y el bienestar previniendo enfermedades y mejorando la calidad de vida de los animales de compañía, sensibilizar a la población de los corregimientos sobre la tenencia responsable de mascotas, promoviendo el respeto por los derechos de los animales y su cuidado adecuado.</a:t>
            </a:r>
          </a:p>
        </p:txBody>
      </p:sp>
    </p:spTree>
    <p:extLst>
      <p:ext uri="{BB962C8B-B14F-4D97-AF65-F5344CB8AC3E}">
        <p14:creationId xmlns:p14="http://schemas.microsoft.com/office/powerpoint/2010/main" val="6309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020C156-16F2-47E3-BADE-19632614BBF0}"/>
              </a:ext>
            </a:extLst>
          </p:cNvPr>
          <p:cNvPicPr>
            <a:picLocks noChangeAspect="1"/>
          </p:cNvPicPr>
          <p:nvPr/>
        </p:nvPicPr>
        <p:blipFill>
          <a:blip r:embed="rId2"/>
          <a:srcRect l="2037" r="18651"/>
          <a:stretch/>
        </p:blipFill>
        <p:spPr>
          <a:xfrm>
            <a:off x="3550648" y="678662"/>
            <a:ext cx="7944668" cy="5634589"/>
          </a:xfrm>
          <a:prstGeom prst="rect">
            <a:avLst/>
          </a:prstGeom>
        </p:spPr>
      </p:pic>
      <p:graphicFrame>
        <p:nvGraphicFramePr>
          <p:cNvPr id="3" name="Diagrama 2">
            <a:extLst>
              <a:ext uri="{FF2B5EF4-FFF2-40B4-BE49-F238E27FC236}">
                <a16:creationId xmlns:a16="http://schemas.microsoft.com/office/drawing/2014/main" id="{3F698393-1F65-44F8-87DE-2DBB5FD5481A}"/>
              </a:ext>
            </a:extLst>
          </p:cNvPr>
          <p:cNvGraphicFramePr/>
          <p:nvPr>
            <p:extLst>
              <p:ext uri="{D42A27DB-BD31-4B8C-83A1-F6EECF244321}">
                <p14:modId xmlns:p14="http://schemas.microsoft.com/office/powerpoint/2010/main" val="140520945"/>
              </p:ext>
            </p:extLst>
          </p:nvPr>
        </p:nvGraphicFramePr>
        <p:xfrm>
          <a:off x="257175" y="1624576"/>
          <a:ext cx="3822189"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56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89D1B02-AA7C-4472-B902-E6ECD537E021}"/>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DESCRIPCIÓN DEL PROYECTO </a:t>
            </a:r>
          </a:p>
        </p:txBody>
      </p:sp>
      <p:sp>
        <p:nvSpPr>
          <p:cNvPr id="6" name="CuadroTexto 5">
            <a:extLst>
              <a:ext uri="{FF2B5EF4-FFF2-40B4-BE49-F238E27FC236}">
                <a16:creationId xmlns:a16="http://schemas.microsoft.com/office/drawing/2014/main" id="{F61D5955-D4E7-4149-AD9A-BBD32D785F09}"/>
              </a:ext>
            </a:extLst>
          </p:cNvPr>
          <p:cNvSpPr txBox="1"/>
          <p:nvPr/>
        </p:nvSpPr>
        <p:spPr>
          <a:xfrm>
            <a:off x="838201" y="2013625"/>
            <a:ext cx="4614759" cy="4163337"/>
          </a:xfrm>
          <a:prstGeom prst="rect">
            <a:avLst/>
          </a:prstGeom>
        </p:spPr>
        <p:txBody>
          <a:bodyPr vert="horz" lIns="91440" tIns="45720" rIns="91440" bIns="45720" rtlCol="0">
            <a:normAutofit/>
          </a:bodyPr>
          <a:lstStyle/>
          <a:p>
            <a:pPr marL="285750" indent="-228600" algn="just">
              <a:lnSpc>
                <a:spcPct val="90000"/>
              </a:lnSpc>
              <a:spcAft>
                <a:spcPts val="600"/>
              </a:spcAft>
              <a:buFont typeface="Arial" panose="020B0604020202020204" pitchFamily="34" charset="0"/>
              <a:buChar char="•"/>
            </a:pPr>
            <a:r>
              <a:rPr lang="es-PA" sz="2000" dirty="0"/>
              <a:t>Área de construcción de 70 a 80 mts2.</a:t>
            </a:r>
          </a:p>
          <a:p>
            <a:pPr marL="285750" indent="-228600" algn="just">
              <a:lnSpc>
                <a:spcPct val="90000"/>
              </a:lnSpc>
              <a:spcAft>
                <a:spcPts val="600"/>
              </a:spcAft>
              <a:buFont typeface="Arial" panose="020B0604020202020204" pitchFamily="34" charset="0"/>
              <a:buChar char="•"/>
            </a:pPr>
            <a:r>
              <a:rPr lang="es-PA" sz="2000" dirty="0"/>
              <a:t>Contara con recepción para recibir a las personas y sus mascotas.</a:t>
            </a:r>
          </a:p>
          <a:p>
            <a:pPr marL="285750" indent="-228600" algn="just">
              <a:lnSpc>
                <a:spcPct val="90000"/>
              </a:lnSpc>
              <a:spcAft>
                <a:spcPts val="600"/>
              </a:spcAft>
              <a:buFont typeface="Arial" panose="020B0604020202020204" pitchFamily="34" charset="0"/>
              <a:buChar char="•"/>
            </a:pPr>
            <a:r>
              <a:rPr lang="es-PA" sz="2000" dirty="0"/>
              <a:t>Quirófano con mesa de operaciones equipado.</a:t>
            </a:r>
          </a:p>
          <a:p>
            <a:pPr marL="285750" indent="-228600" algn="just">
              <a:lnSpc>
                <a:spcPct val="90000"/>
              </a:lnSpc>
              <a:spcAft>
                <a:spcPts val="600"/>
              </a:spcAft>
              <a:buFont typeface="Arial" panose="020B0604020202020204" pitchFamily="34" charset="0"/>
              <a:buChar char="•"/>
            </a:pPr>
            <a:r>
              <a:rPr lang="es-PA" sz="2000" dirty="0"/>
              <a:t>Equipo de Hemograma para las mascotas.</a:t>
            </a:r>
          </a:p>
          <a:p>
            <a:pPr marL="285750" indent="-228600" algn="just">
              <a:lnSpc>
                <a:spcPct val="90000"/>
              </a:lnSpc>
              <a:spcAft>
                <a:spcPts val="600"/>
              </a:spcAft>
              <a:buFont typeface="Arial" panose="020B0604020202020204" pitchFamily="34" charset="0"/>
              <a:buChar char="•"/>
            </a:pPr>
            <a:r>
              <a:rPr lang="es-PA" sz="2000" dirty="0"/>
              <a:t>Realizar docencia a la población de la tenencia responsable de mascotas y los beneficios de realizar vacunación y desparasitación efectiva a las mascotas.</a:t>
            </a:r>
          </a:p>
        </p:txBody>
      </p:sp>
      <p:pic>
        <p:nvPicPr>
          <p:cNvPr id="5" name="Imagen 4" descr="Lavabo junto a una ventana&#10;&#10;Descripción generada automáticamente">
            <a:extLst>
              <a:ext uri="{FF2B5EF4-FFF2-40B4-BE49-F238E27FC236}">
                <a16:creationId xmlns:a16="http://schemas.microsoft.com/office/drawing/2014/main" id="{5668E00C-B2BB-4A23-AD49-5C929A2A74C0}"/>
              </a:ext>
            </a:extLst>
          </p:cNvPr>
          <p:cNvPicPr>
            <a:picLocks noChangeAspect="1"/>
          </p:cNvPicPr>
          <p:nvPr/>
        </p:nvPicPr>
        <p:blipFill rotWithShape="1">
          <a:blip r:embed="rId2">
            <a:extLst>
              <a:ext uri="{28A0092B-C50C-407E-A947-70E740481C1C}">
                <a14:useLocalDpi xmlns:a14="http://schemas.microsoft.com/office/drawing/2010/main" val="0"/>
              </a:ext>
            </a:extLst>
          </a:blip>
          <a:srcRect t="11657" b="8658"/>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84305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8724760-0348-4C3E-98FF-2685FD064C6E}"/>
              </a:ext>
            </a:extLst>
          </p:cNvPr>
          <p:cNvPicPr>
            <a:picLocks noChangeAspect="1"/>
          </p:cNvPicPr>
          <p:nvPr/>
        </p:nvPicPr>
        <p:blipFill>
          <a:blip r:embed="rId2"/>
          <a:srcRect r="561" b="2"/>
          <a:stretch/>
        </p:blipFill>
        <p:spPr>
          <a:xfrm>
            <a:off x="2727723" y="151269"/>
            <a:ext cx="6568677" cy="3277731"/>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8" name="CuadroTexto 7">
            <a:extLst>
              <a:ext uri="{FF2B5EF4-FFF2-40B4-BE49-F238E27FC236}">
                <a16:creationId xmlns:a16="http://schemas.microsoft.com/office/drawing/2014/main" id="{83F503D1-827B-4950-ADF2-DA194257B427}"/>
              </a:ext>
            </a:extLst>
          </p:cNvPr>
          <p:cNvSpPr txBox="1"/>
          <p:nvPr/>
        </p:nvSpPr>
        <p:spPr>
          <a:xfrm>
            <a:off x="4950635" y="3582002"/>
            <a:ext cx="2519325" cy="523220"/>
          </a:xfrm>
          <a:prstGeom prst="rect">
            <a:avLst/>
          </a:prstGeom>
          <a:noFill/>
        </p:spPr>
        <p:txBody>
          <a:bodyPr wrap="square" rtlCol="0">
            <a:spAutoFit/>
          </a:bodyPr>
          <a:lstStyle/>
          <a:p>
            <a:r>
              <a:rPr lang="es-PA" sz="2800" dirty="0"/>
              <a:t>JUSTIFICACIÓN:</a:t>
            </a:r>
          </a:p>
        </p:txBody>
      </p:sp>
      <p:sp>
        <p:nvSpPr>
          <p:cNvPr id="9" name="CuadroTexto 8">
            <a:extLst>
              <a:ext uri="{FF2B5EF4-FFF2-40B4-BE49-F238E27FC236}">
                <a16:creationId xmlns:a16="http://schemas.microsoft.com/office/drawing/2014/main" id="{8E90F635-6496-43E4-87DF-554112C72FA9}"/>
              </a:ext>
            </a:extLst>
          </p:cNvPr>
          <p:cNvSpPr txBox="1"/>
          <p:nvPr/>
        </p:nvSpPr>
        <p:spPr>
          <a:xfrm>
            <a:off x="1124537" y="4086721"/>
            <a:ext cx="10171519" cy="2246769"/>
          </a:xfrm>
          <a:prstGeom prst="rect">
            <a:avLst/>
          </a:prstGeom>
          <a:noFill/>
        </p:spPr>
        <p:txBody>
          <a:bodyPr wrap="square" rtlCol="0">
            <a:spAutoFit/>
          </a:bodyPr>
          <a:lstStyle/>
          <a:p>
            <a:pPr algn="just"/>
            <a:r>
              <a:rPr lang="es-PA" sz="1400" dirty="0"/>
              <a:t>Una clínica veterinaria municipal garantizaría atención de salud animal accesible para todos los habitantes de la comunidad, especialmente aquellos de bajos recursos que no pueden permitirse los costos de clínicas privadas. Esto contribuiría a mejorar el bienestar de los animales, evitando que se desaten problemas de salud que podrían afectar a la población animal local.</a:t>
            </a:r>
          </a:p>
          <a:p>
            <a:pPr algn="just"/>
            <a:endParaRPr lang="es-PA" sz="1400" dirty="0"/>
          </a:p>
          <a:p>
            <a:pPr algn="just"/>
            <a:r>
              <a:rPr lang="es-PA" sz="1400" dirty="0"/>
              <a:t>La creación de una clínica veterinaria permitiría un mejor control de enfermedades animales, como la rabia, parvovirus, entre otras, que son comunes en animales sin hogar. Además, se podría desarrollar un programa de vacunación y desparasitación efectiva, lo que tendría un impacto directo en la salud pública.</a:t>
            </a:r>
          </a:p>
          <a:p>
            <a:pPr algn="just"/>
            <a:endParaRPr lang="es-PA" sz="1400" dirty="0"/>
          </a:p>
          <a:p>
            <a:pPr algn="just"/>
            <a:r>
              <a:rPr lang="es-PA" sz="1400" dirty="0"/>
              <a:t>Muchas personas en situación de vulnerabilidad económica tienen mascotas pero no pueden ofrecerles atención veterinaria adecuada. La clínica municipal podría proporcionar estos servicios a bajo costo o de forma gratuita a quienes más lo necesiten cerca de su comunidad.</a:t>
            </a:r>
          </a:p>
        </p:txBody>
      </p:sp>
    </p:spTree>
    <p:extLst>
      <p:ext uri="{BB962C8B-B14F-4D97-AF65-F5344CB8AC3E}">
        <p14:creationId xmlns:p14="http://schemas.microsoft.com/office/powerpoint/2010/main" val="63014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8076EBB-0DE8-45A4-86F2-A51A6433E3C8}"/>
              </a:ext>
            </a:extLst>
          </p:cNvPr>
          <p:cNvPicPr>
            <a:picLocks noChangeAspect="1"/>
          </p:cNvPicPr>
          <p:nvPr/>
        </p:nvPicPr>
        <p:blipFill>
          <a:blip r:embed="rId2"/>
          <a:srcRect l="3377" r="17967"/>
          <a:stretch/>
        </p:blipFill>
        <p:spPr>
          <a:xfrm>
            <a:off x="6334125" y="66685"/>
            <a:ext cx="5857875"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3" name="CuadroTexto 2">
            <a:extLst>
              <a:ext uri="{FF2B5EF4-FFF2-40B4-BE49-F238E27FC236}">
                <a16:creationId xmlns:a16="http://schemas.microsoft.com/office/drawing/2014/main" id="{1549250B-3240-481F-8758-04EB8B4B52EC}"/>
              </a:ext>
            </a:extLst>
          </p:cNvPr>
          <p:cNvSpPr txBox="1"/>
          <p:nvPr/>
        </p:nvSpPr>
        <p:spPr>
          <a:xfrm>
            <a:off x="219075" y="628650"/>
            <a:ext cx="5705475" cy="971550"/>
          </a:xfrm>
          <a:prstGeom prst="rect">
            <a:avLst/>
          </a:prstGeom>
          <a:noFill/>
        </p:spPr>
        <p:txBody>
          <a:bodyPr wrap="square" rtlCol="0">
            <a:spAutoFit/>
          </a:bodyPr>
          <a:lstStyle/>
          <a:p>
            <a:r>
              <a:rPr lang="es-PA" sz="2800" dirty="0"/>
              <a:t>COSTO DEL PROYECTO Y POBLACIÓN BENEFICIADA</a:t>
            </a:r>
          </a:p>
        </p:txBody>
      </p:sp>
      <p:sp>
        <p:nvSpPr>
          <p:cNvPr id="4" name="CuadroTexto 3">
            <a:extLst>
              <a:ext uri="{FF2B5EF4-FFF2-40B4-BE49-F238E27FC236}">
                <a16:creationId xmlns:a16="http://schemas.microsoft.com/office/drawing/2014/main" id="{AE1B7726-8EB9-464D-ABC9-EF8FBDBB6F65}"/>
              </a:ext>
            </a:extLst>
          </p:cNvPr>
          <p:cNvSpPr txBox="1"/>
          <p:nvPr/>
        </p:nvSpPr>
        <p:spPr>
          <a:xfrm>
            <a:off x="275684" y="1811383"/>
            <a:ext cx="5853654" cy="3416320"/>
          </a:xfrm>
          <a:prstGeom prst="rect">
            <a:avLst/>
          </a:prstGeom>
          <a:noFill/>
        </p:spPr>
        <p:txBody>
          <a:bodyPr wrap="none" rtlCol="0">
            <a:spAutoFit/>
          </a:bodyPr>
          <a:lstStyle/>
          <a:p>
            <a:r>
              <a:rPr lang="es-PA" b="1" dirty="0"/>
              <a:t>Costo del Proyecto:</a:t>
            </a:r>
          </a:p>
          <a:p>
            <a:endParaRPr lang="es-PA" dirty="0"/>
          </a:p>
          <a:p>
            <a:r>
              <a:rPr lang="es-PA" dirty="0"/>
              <a:t>Precio de Referencia:</a:t>
            </a:r>
          </a:p>
          <a:p>
            <a:r>
              <a:rPr lang="es-PA" dirty="0"/>
              <a:t>B/. 350,000.00</a:t>
            </a:r>
          </a:p>
          <a:p>
            <a:r>
              <a:rPr lang="es-PA" dirty="0"/>
              <a:t>( B/.150,000.00 equipamiento y B/.200,000.00 construcción)</a:t>
            </a:r>
          </a:p>
          <a:p>
            <a:endParaRPr lang="es-PA" dirty="0"/>
          </a:p>
          <a:p>
            <a:endParaRPr lang="es-PA" dirty="0"/>
          </a:p>
          <a:p>
            <a:r>
              <a:rPr lang="es-PA" b="1" dirty="0"/>
              <a:t>Población Beneficiada: </a:t>
            </a:r>
          </a:p>
          <a:p>
            <a:endParaRPr lang="es-PA" dirty="0"/>
          </a:p>
          <a:p>
            <a:r>
              <a:rPr lang="es-PA" dirty="0"/>
              <a:t>Pacora y Corregimientos aledaños. </a:t>
            </a:r>
          </a:p>
          <a:p>
            <a:endParaRPr lang="es-PA" dirty="0"/>
          </a:p>
          <a:p>
            <a:r>
              <a:rPr lang="es-PA" dirty="0"/>
              <a:t>Más de 150,000 habitantes serán beneficiados.</a:t>
            </a:r>
          </a:p>
        </p:txBody>
      </p:sp>
    </p:spTree>
    <p:extLst>
      <p:ext uri="{BB962C8B-B14F-4D97-AF65-F5344CB8AC3E}">
        <p14:creationId xmlns:p14="http://schemas.microsoft.com/office/powerpoint/2010/main" val="418419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cias Imagen Png">
            <a:extLst>
              <a:ext uri="{FF2B5EF4-FFF2-40B4-BE49-F238E27FC236}">
                <a16:creationId xmlns:a16="http://schemas.microsoft.com/office/drawing/2014/main" id="{7BAAD6E2-F0E6-4353-AFB4-93E302535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16" y="3089907"/>
            <a:ext cx="3277689" cy="1061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327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TotalTime>
  <Words>422</Words>
  <Application>Microsoft Office PowerPoint</Application>
  <PresentationFormat>Panorámica</PresentationFormat>
  <Paragraphs>41</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 Amores</dc:creator>
  <cp:lastModifiedBy>Angel Amores</cp:lastModifiedBy>
  <cp:revision>14</cp:revision>
  <dcterms:created xsi:type="dcterms:W3CDTF">2024-11-07T16:14:06Z</dcterms:created>
  <dcterms:modified xsi:type="dcterms:W3CDTF">2024-11-13T20:59:08Z</dcterms:modified>
</cp:coreProperties>
</file>